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
  </p:notesMasterIdLst>
  <p:sldIdLst>
    <p:sldId id="257" r:id="rId2"/>
    <p:sldId id="259" r:id="rId3"/>
  </p:sldIdLst>
  <p:sldSz cx="431641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B4B2"/>
    <a:srgbClr val="AEC5C2"/>
    <a:srgbClr val="97C4B7"/>
    <a:srgbClr val="A7D9CB"/>
    <a:srgbClr val="CFE5E5"/>
    <a:srgbClr val="DAF0EF"/>
    <a:srgbClr val="9495D3"/>
    <a:srgbClr val="576895"/>
    <a:srgbClr val="809D86"/>
    <a:srgbClr val="6E90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5"/>
    <p:restoredTop sz="94831"/>
  </p:normalViewPr>
  <p:slideViewPr>
    <p:cSldViewPr snapToGrid="0" snapToObjects="1">
      <p:cViewPr>
        <p:scale>
          <a:sx n="61" d="100"/>
          <a:sy n="61" d="100"/>
        </p:scale>
        <p:origin x="-4672" y="-2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C41CB-C394-164A-81BD-0C6BD3E322F9}" type="datetimeFigureOut">
              <a:rPr lang="en-US" smtClean="0"/>
              <a:t>10/30/22</a:t>
            </a:fld>
            <a:endParaRPr lang="en-US"/>
          </a:p>
        </p:txBody>
      </p:sp>
      <p:sp>
        <p:nvSpPr>
          <p:cNvPr id="4" name="Slide Image Placeholder 3"/>
          <p:cNvSpPr>
            <a:spLocks noGrp="1" noRot="1" noChangeAspect="1"/>
          </p:cNvSpPr>
          <p:nvPr>
            <p:ph type="sldImg" idx="2"/>
          </p:nvPr>
        </p:nvSpPr>
        <p:spPr>
          <a:xfrm>
            <a:off x="1230313" y="1143000"/>
            <a:ext cx="4397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B41CE-64F2-1B4A-9484-FB39E53DFDB0}" type="slidenum">
              <a:rPr lang="en-US" smtClean="0"/>
              <a:t>‹#›</a:t>
            </a:fld>
            <a:endParaRPr lang="en-US"/>
          </a:p>
        </p:txBody>
      </p:sp>
    </p:spTree>
    <p:extLst>
      <p:ext uri="{BB962C8B-B14F-4D97-AF65-F5344CB8AC3E}">
        <p14:creationId xmlns:p14="http://schemas.microsoft.com/office/powerpoint/2010/main" val="3363425954"/>
      </p:ext>
    </p:extLst>
  </p:cSld>
  <p:clrMap bg1="lt1" tx1="dk1" bg2="lt2" tx2="dk2" accent1="accent1" accent2="accent2" accent3="accent3" accent4="accent4" accent5="accent5" accent6="accent6" hlink="hlink" folHlink="folHlink"/>
  <p:notesStyle>
    <a:lvl1pPr marL="0" algn="l" defTabSz="3524459" rtl="0" eaLnBrk="1" latinLnBrk="0" hangingPunct="1">
      <a:defRPr sz="4624" kern="1200">
        <a:solidFill>
          <a:schemeClr val="tx1"/>
        </a:solidFill>
        <a:latin typeface="+mn-lt"/>
        <a:ea typeface="+mn-ea"/>
        <a:cs typeface="+mn-cs"/>
      </a:defRPr>
    </a:lvl1pPr>
    <a:lvl2pPr marL="1762230" algn="l" defTabSz="3524459" rtl="0" eaLnBrk="1" latinLnBrk="0" hangingPunct="1">
      <a:defRPr sz="4624" kern="1200">
        <a:solidFill>
          <a:schemeClr val="tx1"/>
        </a:solidFill>
        <a:latin typeface="+mn-lt"/>
        <a:ea typeface="+mn-ea"/>
        <a:cs typeface="+mn-cs"/>
      </a:defRPr>
    </a:lvl2pPr>
    <a:lvl3pPr marL="3524459" algn="l" defTabSz="3524459" rtl="0" eaLnBrk="1" latinLnBrk="0" hangingPunct="1">
      <a:defRPr sz="4624" kern="1200">
        <a:solidFill>
          <a:schemeClr val="tx1"/>
        </a:solidFill>
        <a:latin typeface="+mn-lt"/>
        <a:ea typeface="+mn-ea"/>
        <a:cs typeface="+mn-cs"/>
      </a:defRPr>
    </a:lvl3pPr>
    <a:lvl4pPr marL="5286689" algn="l" defTabSz="3524459" rtl="0" eaLnBrk="1" latinLnBrk="0" hangingPunct="1">
      <a:defRPr sz="4624" kern="1200">
        <a:solidFill>
          <a:schemeClr val="tx1"/>
        </a:solidFill>
        <a:latin typeface="+mn-lt"/>
        <a:ea typeface="+mn-ea"/>
        <a:cs typeface="+mn-cs"/>
      </a:defRPr>
    </a:lvl4pPr>
    <a:lvl5pPr marL="7048917" algn="l" defTabSz="3524459" rtl="0" eaLnBrk="1" latinLnBrk="0" hangingPunct="1">
      <a:defRPr sz="4624" kern="1200">
        <a:solidFill>
          <a:schemeClr val="tx1"/>
        </a:solidFill>
        <a:latin typeface="+mn-lt"/>
        <a:ea typeface="+mn-ea"/>
        <a:cs typeface="+mn-cs"/>
      </a:defRPr>
    </a:lvl5pPr>
    <a:lvl6pPr marL="8811146" algn="l" defTabSz="3524459" rtl="0" eaLnBrk="1" latinLnBrk="0" hangingPunct="1">
      <a:defRPr sz="4624" kern="1200">
        <a:solidFill>
          <a:schemeClr val="tx1"/>
        </a:solidFill>
        <a:latin typeface="+mn-lt"/>
        <a:ea typeface="+mn-ea"/>
        <a:cs typeface="+mn-cs"/>
      </a:defRPr>
    </a:lvl6pPr>
    <a:lvl7pPr marL="10573376" algn="l" defTabSz="3524459" rtl="0" eaLnBrk="1" latinLnBrk="0" hangingPunct="1">
      <a:defRPr sz="4624" kern="1200">
        <a:solidFill>
          <a:schemeClr val="tx1"/>
        </a:solidFill>
        <a:latin typeface="+mn-lt"/>
        <a:ea typeface="+mn-ea"/>
        <a:cs typeface="+mn-cs"/>
      </a:defRPr>
    </a:lvl7pPr>
    <a:lvl8pPr marL="12335604" algn="l" defTabSz="3524459" rtl="0" eaLnBrk="1" latinLnBrk="0" hangingPunct="1">
      <a:defRPr sz="4624" kern="1200">
        <a:solidFill>
          <a:schemeClr val="tx1"/>
        </a:solidFill>
        <a:latin typeface="+mn-lt"/>
        <a:ea typeface="+mn-ea"/>
        <a:cs typeface="+mn-cs"/>
      </a:defRPr>
    </a:lvl8pPr>
    <a:lvl9pPr marL="14097834" algn="l" defTabSz="3524459" rtl="0" eaLnBrk="1" latinLnBrk="0" hangingPunct="1">
      <a:defRPr sz="46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1</a:t>
            </a:fld>
            <a:endParaRPr lang="en-US"/>
          </a:p>
        </p:txBody>
      </p:sp>
    </p:spTree>
    <p:extLst>
      <p:ext uri="{BB962C8B-B14F-4D97-AF65-F5344CB8AC3E}">
        <p14:creationId xmlns:p14="http://schemas.microsoft.com/office/powerpoint/2010/main" val="44277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2</a:t>
            </a:fld>
            <a:endParaRPr lang="en-US"/>
          </a:p>
        </p:txBody>
      </p:sp>
    </p:spTree>
    <p:extLst>
      <p:ext uri="{BB962C8B-B14F-4D97-AF65-F5344CB8AC3E}">
        <p14:creationId xmlns:p14="http://schemas.microsoft.com/office/powerpoint/2010/main" val="123403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37310" y="4954765"/>
            <a:ext cx="36689506" cy="10540259"/>
          </a:xfrm>
        </p:spPr>
        <p:txBody>
          <a:bodyPr anchor="b"/>
          <a:lstStyle>
            <a:lvl1pPr algn="ctr">
              <a:defRPr sz="26488"/>
            </a:lvl1pPr>
          </a:lstStyle>
          <a:p>
            <a:r>
              <a:rPr lang="en-GB"/>
              <a:t>Click to edit Master title style</a:t>
            </a:r>
            <a:endParaRPr lang="en-US" dirty="0"/>
          </a:p>
        </p:txBody>
      </p:sp>
      <p:sp>
        <p:nvSpPr>
          <p:cNvPr id="3" name="Subtitle 2"/>
          <p:cNvSpPr>
            <a:spLocks noGrp="1"/>
          </p:cNvSpPr>
          <p:nvPr>
            <p:ph type="subTitle" idx="1"/>
          </p:nvPr>
        </p:nvSpPr>
        <p:spPr>
          <a:xfrm>
            <a:off x="5395516" y="15901497"/>
            <a:ext cx="32373094"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16690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155684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889330" y="1611875"/>
            <a:ext cx="930726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967536" y="1611875"/>
            <a:ext cx="27382242"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63066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413227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45055" y="7547788"/>
            <a:ext cx="37229058" cy="12593645"/>
          </a:xfrm>
        </p:spPr>
        <p:txBody>
          <a:bodyPr anchor="b"/>
          <a:lstStyle>
            <a:lvl1pPr>
              <a:defRPr sz="26488"/>
            </a:lvl1pPr>
          </a:lstStyle>
          <a:p>
            <a:r>
              <a:rPr lang="en-GB"/>
              <a:t>Click to edit Master title style</a:t>
            </a:r>
            <a:endParaRPr lang="en-US" dirty="0"/>
          </a:p>
        </p:txBody>
      </p:sp>
      <p:sp>
        <p:nvSpPr>
          <p:cNvPr id="3" name="Text Placeholder 2"/>
          <p:cNvSpPr>
            <a:spLocks noGrp="1"/>
          </p:cNvSpPr>
          <p:nvPr>
            <p:ph type="body" idx="1"/>
          </p:nvPr>
        </p:nvSpPr>
        <p:spPr>
          <a:xfrm>
            <a:off x="2945055" y="20260574"/>
            <a:ext cx="37229058"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8D6343-5E2C-6948-945D-92C72B78EF78}"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59758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967534" y="8059374"/>
            <a:ext cx="18344753"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1851838" y="8059374"/>
            <a:ext cx="18344753"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88D6343-5E2C-6948-945D-92C72B78EF78}"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116360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73156" y="1611882"/>
            <a:ext cx="37229058"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973161" y="7421634"/>
            <a:ext cx="1826044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73161" y="11058863"/>
            <a:ext cx="1826044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1851841" y="7421634"/>
            <a:ext cx="1835037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851841" y="11058863"/>
            <a:ext cx="1835037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8D6343-5E2C-6948-945D-92C72B78EF78}" type="datetimeFigureOut">
              <a:rPr lang="en-US" smtClean="0"/>
              <a:t>10/30/22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63051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8D6343-5E2C-6948-945D-92C72B78EF78}" type="datetimeFigureOut">
              <a:rPr lang="en-US" smtClean="0"/>
              <a:t>10/30/22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76199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D6343-5E2C-6948-945D-92C72B78EF78}" type="datetimeFigureOut">
              <a:rPr lang="en-US" smtClean="0"/>
              <a:t>10/30/22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65785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3156" y="2018348"/>
            <a:ext cx="13921554" cy="7064216"/>
          </a:xfrm>
        </p:spPr>
        <p:txBody>
          <a:bodyPr anchor="b"/>
          <a:lstStyle>
            <a:lvl1pPr>
              <a:defRPr sz="14127"/>
            </a:lvl1pPr>
          </a:lstStyle>
          <a:p>
            <a:r>
              <a:rPr lang="en-GB"/>
              <a:t>Click to edit Master title style</a:t>
            </a:r>
            <a:endParaRPr lang="en-US" dirty="0"/>
          </a:p>
        </p:txBody>
      </p:sp>
      <p:sp>
        <p:nvSpPr>
          <p:cNvPr id="3" name="Content Placeholder 2"/>
          <p:cNvSpPr>
            <a:spLocks noGrp="1"/>
          </p:cNvSpPr>
          <p:nvPr>
            <p:ph idx="1"/>
          </p:nvPr>
        </p:nvSpPr>
        <p:spPr>
          <a:xfrm>
            <a:off x="18350375" y="4359077"/>
            <a:ext cx="21851838"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973156" y="9082564"/>
            <a:ext cx="1392155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288D6343-5E2C-6948-945D-92C72B78EF78}"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93597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3156" y="2018348"/>
            <a:ext cx="13921554" cy="7064216"/>
          </a:xfrm>
        </p:spPr>
        <p:txBody>
          <a:bodyPr anchor="b"/>
          <a:lstStyle>
            <a:lvl1pPr>
              <a:defRPr sz="14127"/>
            </a:lvl1pPr>
          </a:lstStyle>
          <a:p>
            <a:r>
              <a:rPr lang="en-GB"/>
              <a:t>Click to edit Master title style</a:t>
            </a:r>
            <a:endParaRPr lang="en-US" dirty="0"/>
          </a:p>
        </p:txBody>
      </p:sp>
      <p:sp>
        <p:nvSpPr>
          <p:cNvPr id="3" name="Picture Placeholder 2"/>
          <p:cNvSpPr>
            <a:spLocks noGrp="1" noChangeAspect="1"/>
          </p:cNvSpPr>
          <p:nvPr>
            <p:ph type="pic" idx="1"/>
          </p:nvPr>
        </p:nvSpPr>
        <p:spPr>
          <a:xfrm>
            <a:off x="18350375" y="4359077"/>
            <a:ext cx="21851838"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dirty="0"/>
          </a:p>
        </p:txBody>
      </p:sp>
      <p:sp>
        <p:nvSpPr>
          <p:cNvPr id="4" name="Text Placeholder 3"/>
          <p:cNvSpPr>
            <a:spLocks noGrp="1"/>
          </p:cNvSpPr>
          <p:nvPr>
            <p:ph type="body" sz="half" idx="2"/>
          </p:nvPr>
        </p:nvSpPr>
        <p:spPr>
          <a:xfrm>
            <a:off x="2973156" y="9082564"/>
            <a:ext cx="1392155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288D6343-5E2C-6948-945D-92C72B78EF78}"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4076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7534" y="1611882"/>
            <a:ext cx="37229058"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967534" y="8059374"/>
            <a:ext cx="37229058"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67534" y="28060644"/>
            <a:ext cx="9711928"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288D6343-5E2C-6948-945D-92C72B78EF78}" type="datetimeFigureOut">
              <a:rPr lang="en-US" smtClean="0"/>
              <a:t>10/30/22</a:t>
            </a:fld>
            <a:endParaRPr lang="en-US"/>
          </a:p>
        </p:txBody>
      </p:sp>
      <p:sp>
        <p:nvSpPr>
          <p:cNvPr id="5" name="Footer Placeholder 4"/>
          <p:cNvSpPr>
            <a:spLocks noGrp="1"/>
          </p:cNvSpPr>
          <p:nvPr>
            <p:ph type="ftr" sz="quarter" idx="3"/>
          </p:nvPr>
        </p:nvSpPr>
        <p:spPr>
          <a:xfrm>
            <a:off x="14298117" y="28060644"/>
            <a:ext cx="14567892"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484663" y="28060644"/>
            <a:ext cx="9711928"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9686F27-B640-AC42-96E7-B3A323782904}" type="slidenum">
              <a:rPr lang="en-US" smtClean="0"/>
              <a:t>‹#›</a:t>
            </a:fld>
            <a:endParaRPr lang="en-US"/>
          </a:p>
        </p:txBody>
      </p:sp>
    </p:spTree>
    <p:extLst>
      <p:ext uri="{BB962C8B-B14F-4D97-AF65-F5344CB8AC3E}">
        <p14:creationId xmlns:p14="http://schemas.microsoft.com/office/powerpoint/2010/main" val="8015112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emf"/><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l="-10000" r="-10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7201089" y="191892"/>
            <a:ext cx="28761947" cy="3892094"/>
          </a:xfrm>
          <a:noFill/>
          <a:ln w="28575">
            <a:noFill/>
          </a:ln>
        </p:spPr>
        <p:txBody>
          <a:bodyPr>
            <a:noAutofit/>
          </a:bodyPr>
          <a:lstStyle/>
          <a:p>
            <a:pPr algn="ctr"/>
            <a:r>
              <a:rPr lang="en-US" sz="9600" dirty="0">
                <a:latin typeface="Futura Medium" panose="020B0602020204020303" pitchFamily="34" charset="-79"/>
                <a:ea typeface="Source Sans Pro" panose="020B0503030403020204" pitchFamily="34" charset="0"/>
                <a:cs typeface="Futura Medium" panose="020B0602020204020303" pitchFamily="34" charset="-79"/>
              </a:rPr>
              <a:t>Uncovering the shapes of comets from the ground: </a:t>
            </a:r>
            <a:br>
              <a:rPr lang="en-US" sz="9600" dirty="0">
                <a:latin typeface="Futura Medium" panose="020B0602020204020303" pitchFamily="34" charset="-79"/>
                <a:ea typeface="Source Sans Pro" panose="020B0503030403020204" pitchFamily="34" charset="0"/>
                <a:cs typeface="Futura Medium" panose="020B0602020204020303" pitchFamily="34" charset="-79"/>
              </a:rPr>
            </a:br>
            <a:r>
              <a:rPr lang="en-US" sz="9600" dirty="0">
                <a:latin typeface="Futura Medium" panose="020B0602020204020303" pitchFamily="34" charset="-79"/>
                <a:ea typeface="Source Sans Pro" panose="020B0503030403020204" pitchFamily="34" charset="0"/>
                <a:cs typeface="Futura Medium" panose="020B0602020204020303" pitchFamily="34" charset="-79"/>
              </a:rPr>
              <a:t>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1188617" y="5261589"/>
            <a:ext cx="14670822" cy="23902960"/>
          </a:xfrm>
          <a:prstGeom prst="roundRect">
            <a:avLst>
              <a:gd name="adj" fmla="val 1190"/>
            </a:avLst>
          </a:prstGeom>
          <a:solidFill>
            <a:srgbClr val="458180"/>
          </a:solidFill>
          <a:ln w="38100">
            <a:solidFill>
              <a:schemeClr val="tx1"/>
            </a:solidFill>
          </a:ln>
        </p:spPr>
        <p:txBody>
          <a:bodyPr>
            <a:noAutofit/>
          </a:bodyPr>
          <a:lstStyle/>
          <a:p>
            <a:pPr marL="96836" indent="0">
              <a:lnSpc>
                <a:spcPct val="150000"/>
              </a:lnSpc>
              <a:spcBef>
                <a:spcPts val="3603"/>
              </a:spcBef>
              <a:buNone/>
            </a:pPr>
            <a:r>
              <a:rPr lang="en-US" sz="3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Motivation</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Information on the shapes of comet nuclei has come primarily from a small number of situ missions (Figure 1) and one radar detection.</a:t>
            </a:r>
          </a:p>
          <a:p>
            <a:pPr marL="586620" indent="-519192">
              <a:lnSpc>
                <a:spcPct val="150000"/>
              </a:lnSpc>
              <a:spcBef>
                <a:spcPts val="811"/>
              </a:spcBef>
              <a:buSzPct val="120000"/>
            </a:pPr>
            <a:r>
              <a:rPr lang="en-GB"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70% of seven short period comet nuclei show a bilobed morphology.</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It is estimated that 20% of ~1000 radar-detected near-Earth asteroids could be contact binaries. </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Is there a process specific to comets that results in the preferential formation of bilobed shapes? The sample size of comet nuclei with well-constrained shapes is currently too small to draw any conclusions.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3117356" y="3576300"/>
            <a:ext cx="36918246"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Abbie</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a:t>
            </a:r>
            <a:r>
              <a:rPr lang="en-US" sz="5400" b="1"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Donaldson</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Colin Snodgrass</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Rosita Kokotanekova</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1,2,3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Agata Rożek</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a:t>
            </a:r>
            <a:endPar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7275607" y="15137606"/>
            <a:ext cx="14655233" cy="12366583"/>
          </a:xfrm>
          <a:prstGeom prst="roundRect">
            <a:avLst>
              <a:gd name="adj" fmla="val 2439"/>
            </a:avLst>
          </a:prstGeom>
          <a:solidFill>
            <a:schemeClr val="bg1"/>
          </a:solidFill>
          <a:ln w="38100">
            <a:solidFill>
              <a:schemeClr val="tx1"/>
            </a:solid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solidFill>
                  <a:schemeClr val="bg2">
                    <a:lumMod val="10000"/>
                  </a:schemeClr>
                </a:solidFill>
                <a:latin typeface="Helvetica" pitchFamily="2" charset="0"/>
                <a:ea typeface="Source Sans Pro" panose="020B0503030403020204" pitchFamily="34" charset="0"/>
                <a:cs typeface="Verdana" panose="020B0604030504040204" pitchFamily="34" charset="0"/>
              </a:rPr>
              <a:t>Results for 162P/Siding Spring</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162P is a large (</a:t>
            </a:r>
            <a:r>
              <a:rPr lang="en-US" sz="2600" dirty="0" err="1">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R</a:t>
            </a:r>
            <a:r>
              <a:rPr lang="en-US" sz="2600" baseline="-25000" dirty="0" err="1">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eff</a:t>
            </a:r>
            <a:r>
              <a:rPr lang="en-US" sz="2600" baseline="-25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7km), inactive JFC with a rotation period approximately 32.8h.</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Extensive existing R-band lightcurve coverage between 2007 and 2018.</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Geometric albedo 2.2% - one of the darkest surfaces of all studied comets [1]. </a:t>
            </a:r>
          </a:p>
          <a:p>
            <a:pPr marL="0" indent="0">
              <a:lnSpc>
                <a:spcPct val="150000"/>
              </a:lnSpc>
              <a:buNone/>
            </a:pPr>
            <a:endParaRPr lang="en-US" sz="3603" b="1" dirty="0">
              <a:solidFill>
                <a:schemeClr val="bg2">
                  <a:lumMod val="10000"/>
                </a:schemeClr>
              </a:solidFill>
              <a:latin typeface="Helvetica" pitchFamily="2" charset="0"/>
              <a:ea typeface="Source Sans Pro" panose="020B0503030403020204" pitchFamily="34" charset="0"/>
              <a:cs typeface="Verdana" panose="020B0604030504040204" pitchFamily="34" charset="0"/>
            </a:endParaRPr>
          </a:p>
        </p:txBody>
      </p:sp>
      <p:sp>
        <p:nvSpPr>
          <p:cNvPr id="28" name="Content Placeholder 4">
            <a:extLst>
              <a:ext uri="{FF2B5EF4-FFF2-40B4-BE49-F238E27FC236}">
                <a16:creationId xmlns:a16="http://schemas.microsoft.com/office/drawing/2014/main" id="{26C119AD-A346-BC44-A4A9-271DF736D367}"/>
              </a:ext>
            </a:extLst>
          </p:cNvPr>
          <p:cNvSpPr txBox="1">
            <a:spLocks/>
          </p:cNvSpPr>
          <p:nvPr/>
        </p:nvSpPr>
        <p:spPr>
          <a:xfrm>
            <a:off x="25464400" y="18775936"/>
            <a:ext cx="9744844" cy="7814362"/>
          </a:xfrm>
          <a:prstGeom prst="roundRect">
            <a:avLst>
              <a:gd name="adj" fmla="val 1067"/>
            </a:avLst>
          </a:prstGeom>
          <a:solidFill>
            <a:schemeClr val="bg1"/>
          </a:solidFill>
          <a:ln w="38100">
            <a:solidFill>
              <a:schemeClr val="tx1"/>
            </a:solid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Fitting shapes by convex lightcurve </a:t>
            </a:r>
            <a:r>
              <a:rPr lang="en-US" sz="3600" b="1" dirty="0">
                <a:solidFill>
                  <a:schemeClr val="tx1">
                    <a:lumMod val="95000"/>
                    <a:lumOff val="5000"/>
                  </a:schemeClr>
                </a:solidFill>
                <a:latin typeface="Helvetica" pitchFamily="2" charset="0"/>
                <a:ea typeface="Source Sans Pro" panose="020B0503030403020204" pitchFamily="34" charset="0"/>
                <a:cs typeface="Verdana" panose="020B0604030504040204" pitchFamily="34" charset="0"/>
              </a:rPr>
              <a:t>inversion </a:t>
            </a:r>
          </a:p>
          <a:p>
            <a:pPr>
              <a:lnSpc>
                <a:spcPct val="100000"/>
              </a:lnSpc>
              <a:spcBef>
                <a:spcPts val="811"/>
              </a:spcBef>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shape of a small body has a larger effect on its rotational lightcurve than variations in light scattering properties across its surface [4,5]: we can therefore extract shape information from even sparse-in-time photometric data. </a:t>
            </a:r>
          </a:p>
          <a:p>
            <a:pPr>
              <a:lnSpc>
                <a:spcPct val="100000"/>
              </a:lnSpc>
              <a:spcBef>
                <a:spcPts val="811"/>
              </a:spcBef>
              <a:buSzPct val="120000"/>
            </a:pP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used to construct a convex “hull” of an object using lightcurve points collected over many epochs and a range of viewing geometries. </a:t>
            </a:r>
          </a:p>
          <a:p>
            <a:pPr>
              <a:lnSpc>
                <a:spcPct val="100000"/>
              </a:lnSpc>
              <a:spcBef>
                <a:spcPts val="811"/>
              </a:spcBef>
              <a:buSzPct val="120000"/>
            </a:pP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Technique is routinely used to model asteroid shapes [6,7,8], but only comet 67P/Churyumov-Gerasimenko (Rosetta mission target) has been modelled by this method to date.</a:t>
            </a:r>
          </a:p>
          <a:p>
            <a:pPr>
              <a:lnSpc>
                <a:spcPct val="100000"/>
              </a:lnSpc>
              <a:spcBef>
                <a:spcPts val="811"/>
              </a:spcBef>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Software package </a:t>
            </a:r>
            <a:r>
              <a:rPr lang="en-US" sz="26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 </a:t>
            </a: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used here: For a given sidereal period and pole orientation, </a:t>
            </a:r>
            <a:r>
              <a:rPr lang="en-GB" sz="26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optimises convex shape and pole orientation that best fits the input lightcurves.</a:t>
            </a: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4926" y="1753225"/>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27025599" y="5281908"/>
            <a:ext cx="15518485" cy="8239693"/>
          </a:xfrm>
          <a:prstGeom prst="roundRect">
            <a:avLst>
              <a:gd name="adj" fmla="val 1882"/>
            </a:avLst>
          </a:prstGeom>
          <a:solidFill>
            <a:schemeClr val="bg1"/>
          </a:solidFill>
          <a:ln w="38100">
            <a:solidFill>
              <a:schemeClr val="tx1">
                <a:lumMod val="85000"/>
                <a:lumOff val="15000"/>
              </a:schemeClr>
            </a:solid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endParaRPr lang="en-US" sz="2600" dirty="0">
              <a:latin typeface="Source Sans Pro" panose="020B0503030403020204" pitchFamily="34" charset="0"/>
              <a:ea typeface="Source Sans Pro" panose="020B0503030403020204" pitchFamily="34" charset="0"/>
              <a:cs typeface="Futura Medium" panose="020B0602020204020303" pitchFamily="34" charset="-79"/>
            </a:endParaRPr>
          </a:p>
        </p:txBody>
      </p:sp>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620041" y="28983279"/>
            <a:ext cx="15239398" cy="1291934"/>
          </a:xfrm>
          <a:prstGeom prst="roundRect">
            <a:avLst>
              <a:gd name="adj" fmla="val 12678"/>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aseline="30000" dirty="0">
              <a:latin typeface="Source Sans Pro" panose="020B0503030403020204" pitchFamily="34" charset="0"/>
              <a:ea typeface="Source Sans Pro" panose="020B0503030403020204" pitchFamily="34" charset="0"/>
              <a:cs typeface="Verdana" panose="020B0604030504040204" pitchFamily="34" charset="0"/>
            </a:endParaRPr>
          </a:p>
          <a:p>
            <a:pPr marL="0" indent="0">
              <a:spcBef>
                <a:spcPts val="0"/>
              </a:spcBef>
              <a:buNone/>
            </a:pP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1</a:t>
            </a:r>
            <a:r>
              <a:rPr lang="en-US" sz="2800" dirty="0">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2</a:t>
            </a:r>
            <a:r>
              <a:rPr lang="en-US" sz="2800" dirty="0">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3</a:t>
            </a:r>
            <a:r>
              <a:rPr lang="en-GB" sz="2800" b="0" i="0" u="none" strike="noStrike" dirty="0">
                <a:effectLst/>
                <a:latin typeface="Source Sans Pro" panose="020B0503030403020204" pitchFamily="34" charset="0"/>
                <a:ea typeface="Source Sans Pro" panose="020B0503030403020204" pitchFamily="34" charset="0"/>
              </a:rPr>
              <a:t>Institute of Astronomy and National Astronomical Observatory, </a:t>
            </a:r>
            <a:r>
              <a:rPr lang="en-US" sz="2800" dirty="0">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50000"/>
              </a:lnSpc>
              <a:buNone/>
            </a:pP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41" y="1784977"/>
            <a:ext cx="5879159" cy="140081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A08BAC2F-E779-E74A-283F-5AF145E895A4}"/>
              </a:ext>
            </a:extLst>
          </p:cNvPr>
          <p:cNvGrpSpPr/>
          <p:nvPr/>
        </p:nvGrpSpPr>
        <p:grpSpPr>
          <a:xfrm>
            <a:off x="16704057" y="5281908"/>
            <a:ext cx="9744844" cy="15365827"/>
            <a:chOff x="15906482" y="5281908"/>
            <a:chExt cx="9744844" cy="15365827"/>
          </a:xfrm>
        </p:grpSpPr>
        <p:sp>
          <p:nvSpPr>
            <p:cNvPr id="12" name="Content Placeholder 4">
              <a:extLst>
                <a:ext uri="{FF2B5EF4-FFF2-40B4-BE49-F238E27FC236}">
                  <a16:creationId xmlns:a16="http://schemas.microsoft.com/office/drawing/2014/main" id="{2BB1B2C8-2575-604A-9DE8-CC7DA8095F00}"/>
                </a:ext>
              </a:extLst>
            </p:cNvPr>
            <p:cNvSpPr txBox="1">
              <a:spLocks/>
            </p:cNvSpPr>
            <p:nvPr/>
          </p:nvSpPr>
          <p:spPr>
            <a:xfrm>
              <a:off x="15906482" y="5281908"/>
              <a:ext cx="9744844" cy="15365827"/>
            </a:xfrm>
            <a:prstGeom prst="roundRect">
              <a:avLst>
                <a:gd name="adj" fmla="val 1437"/>
              </a:avLst>
            </a:prstGeom>
            <a:solidFill>
              <a:schemeClr val="bg1"/>
            </a:solidFill>
            <a:ln w="38100">
              <a:solidFill>
                <a:schemeClr val="tx1"/>
              </a:solid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1" name="Picture 10" descr="Diagram, application&#10;&#10;Description automatically generated">
              <a:extLst>
                <a:ext uri="{FF2B5EF4-FFF2-40B4-BE49-F238E27FC236}">
                  <a16:creationId xmlns:a16="http://schemas.microsoft.com/office/drawing/2014/main" id="{AF20392E-F422-139E-6175-05C10A0BFADC}"/>
                </a:ext>
              </a:extLst>
            </p:cNvPr>
            <p:cNvPicPr>
              <a:picLocks noChangeAspect="1"/>
            </p:cNvPicPr>
            <p:nvPr/>
          </p:nvPicPr>
          <p:blipFill rotWithShape="1">
            <a:blip r:embed="rId6"/>
            <a:srcRect l="34813" t="16179" r="35894" b="6495"/>
            <a:stretch/>
          </p:blipFill>
          <p:spPr>
            <a:xfrm>
              <a:off x="15972235" y="6339931"/>
              <a:ext cx="9468959" cy="14059966"/>
            </a:xfrm>
            <a:prstGeom prst="rect">
              <a:avLst/>
            </a:prstGeom>
            <a:ln>
              <a:noFill/>
            </a:ln>
          </p:spPr>
        </p:pic>
      </p:grpSp>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944040" y="28678172"/>
            <a:ext cx="12102551" cy="1518363"/>
          </a:xfrm>
          <a:prstGeom prst="roundRect">
            <a:avLst>
              <a:gd name="adj" fmla="val 12678"/>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r>
              <a:rPr lang="en-US" sz="3200" baseline="30000" dirty="0">
                <a:solidFill>
                  <a:schemeClr val="tx1">
                    <a:lumMod val="85000"/>
                    <a:lumOff val="15000"/>
                  </a:schemeClr>
                </a:solidFill>
                <a:latin typeface="Helvetica" pitchFamily="2" charset="0"/>
                <a:ea typeface="Source Sans Pro" panose="020B0503030403020204" pitchFamily="34" charset="0"/>
                <a:cs typeface="Verdana" panose="020B0604030504040204" pitchFamily="34" charset="0"/>
              </a:rPr>
              <a:t>REFERENCES</a:t>
            </a:r>
            <a:endParaRPr lang="en-US" sz="3200" b="1" dirty="0">
              <a:solidFill>
                <a:schemeClr val="tx1">
                  <a:lumMod val="85000"/>
                  <a:lumOff val="15000"/>
                </a:schemeClr>
              </a:solidFill>
              <a:latin typeface="Helvetica" pitchFamily="2" charset="0"/>
              <a:ea typeface="Source Sans Pro" panose="020B0503030403020204" pitchFamily="34" charset="0"/>
              <a:cs typeface="Verdana" panose="020B0604030504040204" pitchFamily="34" charset="0"/>
            </a:endParaRPr>
          </a:p>
        </p:txBody>
      </p:sp>
      <p:grpSp>
        <p:nvGrpSpPr>
          <p:cNvPr id="22" name="Group 21">
            <a:extLst>
              <a:ext uri="{FF2B5EF4-FFF2-40B4-BE49-F238E27FC236}">
                <a16:creationId xmlns:a16="http://schemas.microsoft.com/office/drawing/2014/main" id="{2EB2E318-6CA5-725E-8228-3FA0F1B8ACD4}"/>
              </a:ext>
            </a:extLst>
          </p:cNvPr>
          <p:cNvGrpSpPr/>
          <p:nvPr/>
        </p:nvGrpSpPr>
        <p:grpSpPr>
          <a:xfrm>
            <a:off x="1548884" y="12249858"/>
            <a:ext cx="13950288" cy="10831189"/>
            <a:chOff x="1188617" y="5281908"/>
            <a:chExt cx="14694317" cy="11050384"/>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a:blip r:embed="rId7"/>
            <a:stretch>
              <a:fillRect/>
            </a:stretch>
          </p:blipFill>
          <p:spPr>
            <a:xfrm>
              <a:off x="1188617" y="5281908"/>
              <a:ext cx="14666400" cy="9356003"/>
            </a:xfrm>
            <a:prstGeom prst="rect">
              <a:avLst/>
            </a:prstGeom>
          </p:spPr>
        </p:pic>
        <p:sp>
          <p:nvSpPr>
            <p:cNvPr id="21" name="Content Placeholder 4">
              <a:extLst>
                <a:ext uri="{FF2B5EF4-FFF2-40B4-BE49-F238E27FC236}">
                  <a16:creationId xmlns:a16="http://schemas.microsoft.com/office/drawing/2014/main" id="{7DCF80E7-3648-6F2E-845A-A3D8C98F8285}"/>
                </a:ext>
              </a:extLst>
            </p:cNvPr>
            <p:cNvSpPr txBox="1">
              <a:spLocks/>
            </p:cNvSpPr>
            <p:nvPr/>
          </p:nvSpPr>
          <p:spPr>
            <a:xfrm>
              <a:off x="1205367" y="14847172"/>
              <a:ext cx="14677567" cy="1485120"/>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US" sz="24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Figure 1. </a:t>
              </a:r>
              <a:r>
                <a:rPr lang="en-US" sz="24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The six comets to have been imaged in situ. Image credits (top left to bottom right): </a:t>
              </a:r>
              <a:r>
                <a:rPr lang="en-GB" sz="2400" dirty="0">
                  <a:solidFill>
                    <a:schemeClr val="bg1"/>
                  </a:solidFill>
                  <a:effectLst/>
                  <a:latin typeface="Source Sans Pro" panose="020B0503030403020204" pitchFamily="34" charset="0"/>
                  <a:ea typeface="Source Sans Pro" panose="020B0503030403020204" pitchFamily="34" charset="0"/>
                </a:rPr>
                <a:t>1P: Giotto/ESA 19P: NASA/JPL 9P: NASA/JPL/UMD 103P: NASA/JPL-</a:t>
              </a:r>
              <a:r>
                <a:rPr lang="en-GB" sz="2400" dirty="0" err="1">
                  <a:solidFill>
                    <a:schemeClr val="bg1"/>
                  </a:solidFill>
                  <a:effectLst/>
                  <a:latin typeface="Source Sans Pro" panose="020B0503030403020204" pitchFamily="34" charset="0"/>
                  <a:ea typeface="Source Sans Pro" panose="020B0503030403020204" pitchFamily="34" charset="0"/>
                </a:rPr>
                <a:t>CalTech</a:t>
              </a:r>
              <a:r>
                <a:rPr lang="en-GB" sz="2400" dirty="0">
                  <a:solidFill>
                    <a:schemeClr val="bg1"/>
                  </a:solidFill>
                  <a:effectLst/>
                  <a:latin typeface="Source Sans Pro" panose="020B0503030403020204" pitchFamily="34" charset="0"/>
                  <a:ea typeface="Source Sans Pro" panose="020B0503030403020204" pitchFamily="34" charset="0"/>
                </a:rPr>
                <a:t>/UMD 67P: ESA/Rosetta/MPS for OSIRIS Team MPS/UPD/LAM/IAA/SSO/INTA/UPM/DASP/IDA 81P: NASA</a:t>
              </a:r>
            </a:p>
            <a:p>
              <a:pPr marL="586620" indent="-519192">
                <a:lnSpc>
                  <a:spcPct val="100000"/>
                </a:lnSpc>
                <a:spcBef>
                  <a:spcPts val="811"/>
                </a:spcBef>
                <a:buNone/>
              </a:pPr>
              <a:r>
                <a:rPr lang="en-US" sz="26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endParaRPr>
            </a:p>
            <a:p>
              <a:pPr marL="586620" indent="-519192">
                <a:lnSpc>
                  <a:spcPct val="100000"/>
                </a:lnSpc>
                <a:spcBef>
                  <a:spcPts val="811"/>
                </a:spcBef>
                <a:buNone/>
              </a:pPr>
              <a:r>
                <a:rPr lang="en-GB" sz="2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Aims of this work: </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Combine new and existing lightcurves of Jupiter-family comet (JFC) 162P/Siding-Spring to create a convex model of its nucleus.</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Explore to what extent convex lightcurve inversion can be used to</a:t>
              </a:r>
              <a:r>
                <a:rPr lang="en-GB" sz="2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 </a:t>
              </a: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expand the number of comets with well-constrained shape information.</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Refine the method for fitting cometary phase functions using the resulting shape models to correct lightcurves for the rotation of the nucleus.</a:t>
              </a:r>
            </a:p>
            <a:p>
              <a:pPr marL="67428" indent="0">
                <a:lnSpc>
                  <a:spcPct val="100000"/>
                </a:lnSpc>
                <a:spcBef>
                  <a:spcPts val="811"/>
                </a:spcBef>
                <a:buSzPct val="90000"/>
                <a:buNone/>
              </a:pPr>
              <a:endPar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ct val="100000"/>
                </a:lnSpc>
                <a:buFont typeface="Arial" panose="020B0604020202020204" pitchFamily="34" charset="0"/>
                <a:buNone/>
              </a:pPr>
              <a:endParaRPr lang="en-US" sz="26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27" name="Picture 26">
            <a:extLst>
              <a:ext uri="{FF2B5EF4-FFF2-40B4-BE49-F238E27FC236}">
                <a16:creationId xmlns:a16="http://schemas.microsoft.com/office/drawing/2014/main" id="{0C141156-97E4-54DF-7480-32B85A3A3B67}"/>
              </a:ext>
            </a:extLst>
          </p:cNvPr>
          <p:cNvPicPr>
            <a:picLocks noChangeAspect="1"/>
          </p:cNvPicPr>
          <p:nvPr/>
        </p:nvPicPr>
        <p:blipFill>
          <a:blip r:embed="rId8"/>
          <a:stretch>
            <a:fillRect/>
          </a:stretch>
        </p:blipFill>
        <p:spPr>
          <a:xfrm>
            <a:off x="33453840" y="5447240"/>
            <a:ext cx="8952943" cy="5932528"/>
          </a:xfrm>
          <a:prstGeom prst="rect">
            <a:avLst/>
          </a:prstGeom>
        </p:spPr>
      </p:pic>
      <p:sp>
        <p:nvSpPr>
          <p:cNvPr id="31" name="TextBox 30">
            <a:extLst>
              <a:ext uri="{FF2B5EF4-FFF2-40B4-BE49-F238E27FC236}">
                <a16:creationId xmlns:a16="http://schemas.microsoft.com/office/drawing/2014/main" id="{8C3BB496-29A1-417C-2EC2-6395D05E9054}"/>
              </a:ext>
            </a:extLst>
          </p:cNvPr>
          <p:cNvSpPr txBox="1"/>
          <p:nvPr/>
        </p:nvSpPr>
        <p:spPr>
          <a:xfrm>
            <a:off x="27173352" y="5257969"/>
            <a:ext cx="6326940" cy="8062143"/>
          </a:xfrm>
          <a:prstGeom prst="rect">
            <a:avLst/>
          </a:prstGeom>
          <a:noFill/>
        </p:spPr>
        <p:txBody>
          <a:bodyPr wrap="square" rtlCol="0">
            <a:spAutoFit/>
          </a:bodyPr>
          <a:lstStyle/>
          <a:p>
            <a:pPr marL="0" indent="0">
              <a:lnSpc>
                <a:spcPct val="150000"/>
              </a:lnSpc>
              <a:spcBef>
                <a:spcPts val="0"/>
              </a:spcBef>
              <a:buNone/>
            </a:pPr>
            <a:r>
              <a:rPr lang="en-US" sz="3600" b="1" dirty="0">
                <a:latin typeface="Source Sans Pro" panose="020B0503030403020204" pitchFamily="34" charset="0"/>
                <a:ea typeface="Source Sans Pro" panose="020B0503030403020204" pitchFamily="34" charset="0"/>
                <a:cs typeface="FUTURA MEDIUM" panose="020B0602020204020303" pitchFamily="34" charset="-79"/>
              </a:rPr>
              <a:t>Phase function considerations</a:t>
            </a:r>
          </a:p>
          <a:p>
            <a:pPr marL="457200" indent="-457200">
              <a:lnSpc>
                <a:spcPct val="150000"/>
              </a:lnSpc>
              <a:spcBef>
                <a:spcPts val="0"/>
              </a:spcBef>
              <a:buFont typeface="Arial" panose="020B0604020202020204" pitchFamily="34" charset="0"/>
              <a:buChar char="•"/>
            </a:pPr>
            <a:r>
              <a:rPr lang="en-US" sz="2600" dirty="0">
                <a:latin typeface="Source Sans Pro" panose="020B0503030403020204" pitchFamily="34" charset="0"/>
                <a:ea typeface="Source Sans Pro" panose="020B0503030403020204" pitchFamily="34" charset="0"/>
                <a:cs typeface="Futura Medium" panose="020B0602020204020303" pitchFamily="34" charset="-79"/>
              </a:rPr>
              <a:t>When using absolutely-calibrated lightcurves, it is necessary to fit a phase function as part of the shape modelling procedure. </a:t>
            </a:r>
            <a:endParaRPr lang="en-US" sz="2600" b="1" dirty="0">
              <a:latin typeface="Source Sans Pro" panose="020B0503030403020204" pitchFamily="34" charset="0"/>
              <a:ea typeface="Source Sans Pro" panose="020B0503030403020204" pitchFamily="34" charset="0"/>
              <a:cs typeface="FUTURA MEDIUM" panose="020B0602020204020303" pitchFamily="34" charset="-79"/>
            </a:endParaRPr>
          </a:p>
          <a:p>
            <a:pPr marL="457200" indent="-457200">
              <a:lnSpc>
                <a:spcPct val="150000"/>
              </a:lnSpc>
              <a:spcBef>
                <a:spcPts val="0"/>
              </a:spcBef>
              <a:buFont typeface="Arial" panose="020B0604020202020204" pitchFamily="34" charset="0"/>
              <a:buChar char="•"/>
            </a:pPr>
            <a:r>
              <a:rPr lang="en-US" sz="2600" dirty="0">
                <a:latin typeface="Source Sans Pro" panose="020B0503030403020204" pitchFamily="34" charset="0"/>
                <a:ea typeface="Source Sans Pro" panose="020B0503030403020204" pitchFamily="34" charset="0"/>
                <a:cs typeface="Futura Medium" panose="020B0602020204020303" pitchFamily="34" charset="-79"/>
              </a:rPr>
              <a:t>Asteroids and other small solar system bodies show evidence for an opposition effect at phase angles ~0, but this phenomenon has not been detected from the ground for comet nuclei: a purely linear phase function is typically  suitable for these dark objects at low solar phase (Figure 2).</a:t>
            </a:r>
          </a:p>
        </p:txBody>
      </p:sp>
      <p:sp>
        <p:nvSpPr>
          <p:cNvPr id="41" name="TextBox 40">
            <a:extLst>
              <a:ext uri="{FF2B5EF4-FFF2-40B4-BE49-F238E27FC236}">
                <a16:creationId xmlns:a16="http://schemas.microsoft.com/office/drawing/2014/main" id="{C2B8A486-4D76-866C-3E8E-BBD1BD6DF041}"/>
              </a:ext>
            </a:extLst>
          </p:cNvPr>
          <p:cNvSpPr txBox="1"/>
          <p:nvPr/>
        </p:nvSpPr>
        <p:spPr>
          <a:xfrm>
            <a:off x="34141558" y="11649694"/>
            <a:ext cx="7789282" cy="1200329"/>
          </a:xfrm>
          <a:prstGeom prst="rect">
            <a:avLst/>
          </a:prstGeom>
          <a:noFill/>
        </p:spPr>
        <p:txBody>
          <a:bodyPr wrap="square" rtlCol="0">
            <a:spAutoFit/>
          </a:bodyPr>
          <a:lstStyle/>
          <a:p>
            <a:r>
              <a:rPr lang="en-US" sz="2400" b="1" dirty="0">
                <a:solidFill>
                  <a:schemeClr val="tx1">
                    <a:lumMod val="85000"/>
                    <a:lumOff val="15000"/>
                  </a:schemeClr>
                </a:solidFill>
                <a:latin typeface="Source Sans Pro" panose="020B0503030403020204" pitchFamily="34" charset="0"/>
                <a:ea typeface="Source Sans Pro" panose="020B0503030403020204" pitchFamily="34" charset="0"/>
              </a:rPr>
              <a:t>Figure 2. </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rPr>
              <a:t>Phase function fits to the rotationally-corrected 162P lightcurve points. The solid line shows the best-fitting linear fit; the dash line shows the best-fitting HG</a:t>
            </a:r>
          </a:p>
        </p:txBody>
      </p:sp>
      <p:pic>
        <p:nvPicPr>
          <p:cNvPr id="42" name="Picture 41" descr="Diagram&#10;&#10;Description automatically generated">
            <a:extLst>
              <a:ext uri="{FF2B5EF4-FFF2-40B4-BE49-F238E27FC236}">
                <a16:creationId xmlns:a16="http://schemas.microsoft.com/office/drawing/2014/main" id="{0FCA37F5-33FF-974C-5583-8B600D48F530}"/>
              </a:ext>
            </a:extLst>
          </p:cNvPr>
          <p:cNvPicPr>
            <a:picLocks noChangeAspect="1"/>
          </p:cNvPicPr>
          <p:nvPr/>
        </p:nvPicPr>
        <p:blipFill rotWithShape="1">
          <a:blip r:embed="rId9"/>
          <a:srcRect l="4820" t="19715" r="2665" b="47327"/>
          <a:stretch/>
        </p:blipFill>
        <p:spPr>
          <a:xfrm>
            <a:off x="1233285" y="24081174"/>
            <a:ext cx="25215616" cy="5052896"/>
          </a:xfrm>
          <a:prstGeom prst="rect">
            <a:avLst/>
          </a:prstGeom>
        </p:spPr>
      </p:pic>
      <p:graphicFrame>
        <p:nvGraphicFramePr>
          <p:cNvPr id="45" name="Table 33">
            <a:extLst>
              <a:ext uri="{FF2B5EF4-FFF2-40B4-BE49-F238E27FC236}">
                <a16:creationId xmlns:a16="http://schemas.microsoft.com/office/drawing/2014/main" id="{808B495D-A6F4-1DF0-20C6-B7849F520D1A}"/>
              </a:ext>
            </a:extLst>
          </p:cNvPr>
          <p:cNvGraphicFramePr>
            <a:graphicFrameLocks noGrp="1"/>
          </p:cNvGraphicFramePr>
          <p:nvPr>
            <p:extLst>
              <p:ext uri="{D42A27DB-BD31-4B8C-83A1-F6EECF244321}">
                <p14:modId xmlns:p14="http://schemas.microsoft.com/office/powerpoint/2010/main" val="3134286642"/>
              </p:ext>
            </p:extLst>
          </p:nvPr>
        </p:nvGraphicFramePr>
        <p:xfrm>
          <a:off x="36035950" y="21169411"/>
          <a:ext cx="6249040" cy="3288109"/>
        </p:xfrm>
        <a:graphic>
          <a:graphicData uri="http://schemas.openxmlformats.org/drawingml/2006/table">
            <a:tbl>
              <a:tblPr firstRow="1" bandRow="1">
                <a:tableStyleId>{7E9639D4-E3E2-4D34-9284-5A2195B3D0D7}</a:tableStyleId>
              </a:tblPr>
              <a:tblGrid>
                <a:gridCol w="3607439">
                  <a:extLst>
                    <a:ext uri="{9D8B030D-6E8A-4147-A177-3AD203B41FA5}">
                      <a16:colId xmlns:a16="http://schemas.microsoft.com/office/drawing/2014/main" val="894000281"/>
                    </a:ext>
                  </a:extLst>
                </a:gridCol>
                <a:gridCol w="2641601">
                  <a:extLst>
                    <a:ext uri="{9D8B030D-6E8A-4147-A177-3AD203B41FA5}">
                      <a16:colId xmlns:a16="http://schemas.microsoft.com/office/drawing/2014/main" val="1272319726"/>
                    </a:ext>
                  </a:extLst>
                </a:gridCol>
              </a:tblGrid>
              <a:tr h="755216">
                <a:tc>
                  <a:txBody>
                    <a:bodyPr/>
                    <a:lstStyle/>
                    <a:p>
                      <a:pPr algn="ctr"/>
                      <a:r>
                        <a:rPr lang="en-US" sz="3200" b="0" dirty="0">
                          <a:latin typeface="Source Sans Pro" panose="020B0503030403020204" pitchFamily="34" charset="0"/>
                          <a:ea typeface="Source Sans Pro" panose="020B0503030403020204" pitchFamily="34" charset="0"/>
                        </a:rPr>
                        <a:t>Comet property</a:t>
                      </a:r>
                      <a:endParaRPr lang="en-US" sz="3200" b="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b="0" dirty="0">
                          <a:latin typeface="Source Sans Pro" panose="020B0503030403020204" pitchFamily="34" charset="0"/>
                          <a:ea typeface="Source Sans Pro" panose="020B0503030403020204" pitchFamily="34" charset="0"/>
                        </a:rPr>
                        <a:t>Value</a:t>
                      </a:r>
                      <a:endParaRPr lang="en-US" sz="3200" b="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extLst>
                  <a:ext uri="{0D108BD9-81ED-4DB2-BD59-A6C34878D82A}">
                    <a16:rowId xmlns:a16="http://schemas.microsoft.com/office/drawing/2014/main" val="2004780488"/>
                  </a:ext>
                </a:extLst>
              </a:tr>
              <a:tr h="755216">
                <a:tc>
                  <a:txBody>
                    <a:bodyPr/>
                    <a:lstStyle/>
                    <a:p>
                      <a:pPr algn="ctr"/>
                      <a:r>
                        <a:rPr lang="en-GB" sz="3200" dirty="0">
                          <a:latin typeface="Source Sans Pro" panose="020B0503030403020204" pitchFamily="34" charset="0"/>
                          <a:ea typeface="Source Sans Pro" panose="020B0503030403020204" pitchFamily="34" charset="0"/>
                        </a:rPr>
                        <a:t>Rotation period</a:t>
                      </a:r>
                      <a:endParaRPr lang="en-US" sz="320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~32.8 h</a:t>
                      </a:r>
                    </a:p>
                  </a:txBody>
                  <a:tcPr marL="183036" marR="183036" marT="91518" marB="91518"/>
                </a:tc>
                <a:extLst>
                  <a:ext uri="{0D108BD9-81ED-4DB2-BD59-A6C34878D82A}">
                    <a16:rowId xmlns:a16="http://schemas.microsoft.com/office/drawing/2014/main" val="3764474015"/>
                  </a:ext>
                </a:extLst>
              </a:tr>
              <a:tr h="1022461">
                <a:tc>
                  <a:txBody>
                    <a:bodyPr/>
                    <a:lstStyle/>
                    <a:p>
                      <a:pPr algn="ctr"/>
                      <a:r>
                        <a:rPr lang="en-GB" sz="3200" dirty="0">
                          <a:latin typeface="Source Sans Pro" panose="020B0503030403020204" pitchFamily="34" charset="0"/>
                          <a:ea typeface="Source Sans Pro" panose="020B0503030403020204" pitchFamily="34" charset="0"/>
                          <a:cs typeface="Verdana" panose="020B0604030504040204" pitchFamily="34" charset="0"/>
                        </a:rPr>
                        <a:t>Geometric albedo</a:t>
                      </a:r>
                      <a:endParaRPr lang="en-US" sz="320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0.022</a:t>
                      </a:r>
                    </a:p>
                  </a:txBody>
                  <a:tcPr marL="183036" marR="183036" marT="91518" marB="91518"/>
                </a:tc>
                <a:extLst>
                  <a:ext uri="{0D108BD9-81ED-4DB2-BD59-A6C34878D82A}">
                    <a16:rowId xmlns:a16="http://schemas.microsoft.com/office/drawing/2014/main" val="2253226384"/>
                  </a:ext>
                </a:extLst>
              </a:tr>
              <a:tr h="755216">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Radius</a:t>
                      </a: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7 km</a:t>
                      </a:r>
                    </a:p>
                  </a:txBody>
                  <a:tcPr marL="183036" marR="183036" marT="91518" marB="91518"/>
                </a:tc>
                <a:extLst>
                  <a:ext uri="{0D108BD9-81ED-4DB2-BD59-A6C34878D82A}">
                    <a16:rowId xmlns:a16="http://schemas.microsoft.com/office/drawing/2014/main" val="1982120500"/>
                  </a:ext>
                </a:extLst>
              </a:tr>
            </a:tbl>
          </a:graphicData>
        </a:graphic>
      </p:graphicFrame>
    </p:spTree>
    <p:extLst>
      <p:ext uri="{BB962C8B-B14F-4D97-AF65-F5344CB8AC3E}">
        <p14:creationId xmlns:p14="http://schemas.microsoft.com/office/powerpoint/2010/main" val="34266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5E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8800" b="1" dirty="0">
                <a:latin typeface="Source Sans Pro" panose="020B0503030403020204" pitchFamily="34" charset="0"/>
                <a:ea typeface="Source Sans Pro" panose="020B0503030403020204" pitchFamily="34" charset="0"/>
                <a:cs typeface="Verdana" panose="020B0604030504040204" pitchFamily="34" charset="0"/>
              </a:rPr>
              <a:t>Uncovering the shapes of comets from the ground: 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4822211"/>
            <a:ext cx="11426604" cy="9590257"/>
          </a:xfrm>
          <a:prstGeom prst="roundRect">
            <a:avLst>
              <a:gd name="adj" fmla="val 8976"/>
            </a:avLst>
          </a:prstGeom>
          <a:solidFill>
            <a:srgbClr val="97C4B7">
              <a:alpha val="84000"/>
            </a:srgbClr>
          </a:solidFill>
          <a:ln w="38100">
            <a:noFill/>
          </a:ln>
        </p:spPr>
        <p:txBody>
          <a:bodyPr>
            <a:noAutofit/>
          </a:bodyPr>
          <a:lstStyle/>
          <a:p>
            <a:pPr marL="96836" indent="0">
              <a:lnSpc>
                <a:spcPct val="150000"/>
              </a:lnSpc>
              <a:spcBef>
                <a:spcPts val="3603"/>
              </a:spcBef>
              <a:buNone/>
            </a:pPr>
            <a:r>
              <a:rPr lang="en-US" sz="3600" b="1" dirty="0">
                <a:latin typeface="Source Sans Pro" panose="020B0503030403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Detailed information on the shapes of comets has come primarily from a small number of situ missions (Figure 1) and one radar detection.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These observations revealed that ~70% of seven short period comet nuclei have a </a:t>
            </a:r>
            <a:r>
              <a:rPr lang="en-GB" sz="2800" b="1" dirty="0">
                <a:latin typeface="Source Sans Pro" panose="020B0503030403020204" pitchFamily="34" charset="0"/>
                <a:ea typeface="Source Sans Pro" panose="020B0503030403020204" pitchFamily="34" charset="0"/>
                <a:cs typeface="Thonburi" pitchFamily="2" charset="-34"/>
              </a:rPr>
              <a:t>bilobed </a:t>
            </a:r>
            <a:r>
              <a:rPr lang="en-GB" sz="2800" dirty="0">
                <a:latin typeface="Source Sans Pro" panose="020B0503030403020204" pitchFamily="34" charset="0"/>
                <a:ea typeface="Source Sans Pro" panose="020B0503030403020204" pitchFamily="34" charset="0"/>
                <a:cs typeface="Thonburi" pitchFamily="2" charset="-34"/>
              </a:rPr>
              <a:t>shape (i.e. comprised of two distinct lobes). In comparison, it is estimated that only 20% of ~1000 near-Earth asteroids are in such contact binary configurations.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Is there a process specific to comets that results in the preferential formation of bilobed shapes? The present sample size of comet nuclei with well-constrained shapes from is too small to answer this.</a:t>
            </a:r>
          </a:p>
          <a:p>
            <a:pPr marL="67428" indent="0">
              <a:lnSpc>
                <a:spcPct val="150000"/>
              </a:lnSpc>
              <a:spcBef>
                <a:spcPts val="811"/>
              </a:spcBef>
              <a:buSzPct val="120000"/>
              <a:buNone/>
            </a:pPr>
            <a:r>
              <a:rPr lang="en-GB" sz="2800" b="1" dirty="0">
                <a:latin typeface="Source Sans Pro" panose="020B0503030403020204" pitchFamily="34" charset="0"/>
                <a:ea typeface="Source Sans Pro" panose="020B0503030403020204" pitchFamily="34" charset="0"/>
                <a:cs typeface="Thonburi" pitchFamily="2" charset="-34"/>
              </a:rPr>
              <a:t>Aim</a:t>
            </a:r>
            <a:r>
              <a:rPr lang="en-GB" sz="2800" dirty="0">
                <a:latin typeface="Source Sans Pro" panose="020B0503030403020204" pitchFamily="34" charset="0"/>
                <a:ea typeface="Source Sans Pro" panose="020B0503030403020204" pitchFamily="34" charset="0"/>
                <a:cs typeface="Thonburi" pitchFamily="2" charset="-34"/>
              </a:rPr>
              <a:t>: 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177687" y="3380665"/>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Source Sans Pro" panose="020B0503030403020204" pitchFamily="34" charset="0"/>
                <a:ea typeface="Source Sans Pro" panose="020B0503030403020204" pitchFamily="34" charset="0"/>
                <a:cs typeface="Verdana" panose="020B0604030504040204" pitchFamily="34" charset="0"/>
              </a:rPr>
              <a:t>Abbie</a:t>
            </a:r>
            <a:r>
              <a:rPr lang="en-US" sz="5400" dirty="0">
                <a:latin typeface="Source Sans Pro" panose="020B0503030403020204" pitchFamily="34" charset="0"/>
                <a:ea typeface="Source Sans Pro" panose="020B0503030403020204" pitchFamily="34" charset="0"/>
                <a:cs typeface="Verdana" panose="020B0604030504040204" pitchFamily="34" charset="0"/>
              </a:rPr>
              <a:t> </a:t>
            </a:r>
            <a:r>
              <a:rPr lang="en-US" sz="5400" b="1" dirty="0">
                <a:latin typeface="Source Sans Pro" panose="020B0503030403020204" pitchFamily="34" charset="0"/>
                <a:ea typeface="Source Sans Pro" panose="020B0503030403020204" pitchFamily="34" charset="0"/>
                <a:cs typeface="Verdana" panose="020B0604030504040204" pitchFamily="34" charset="0"/>
              </a:rPr>
              <a:t>Donaldson</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Colin Snodgrass</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Rosita Kokotanekova</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1,2,3 </a:t>
            </a:r>
            <a:r>
              <a:rPr lang="en-US" sz="5400" dirty="0">
                <a:latin typeface="Source Sans Pro" panose="020B0503030403020204" pitchFamily="34" charset="0"/>
                <a:ea typeface="Source Sans Pro" panose="020B0503030403020204" pitchFamily="34" charset="0"/>
                <a:cs typeface="Verdana" panose="020B0604030504040204" pitchFamily="34" charset="0"/>
              </a:rPr>
              <a:t> Agata Rożek</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a:t>
            </a:r>
            <a:endParaRPr lang="en-US" sz="5400"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4822211"/>
            <a:ext cx="17841453" cy="16214281"/>
          </a:xfrm>
          <a:prstGeom prst="roundRect">
            <a:avLst>
              <a:gd name="adj" fmla="val 1295"/>
            </a:avLst>
          </a:prstGeom>
          <a:solidFill>
            <a:schemeClr val="bg1"/>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Source Sans Pro" panose="020B0503030403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585" y="1682383"/>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14242" y="22320378"/>
            <a:ext cx="10959735" cy="7573929"/>
          </a:xfrm>
          <a:prstGeom prst="roundRect">
            <a:avLst>
              <a:gd name="adj" fmla="val 8957"/>
            </a:avLst>
          </a:prstGeom>
          <a:solidFill>
            <a:srgbClr val="97C4B7">
              <a:alpha val="91000"/>
            </a:srgbClr>
          </a:solid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3. Modeling shapes from lightcurves</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lightcurve of a small body is highly dependent on its shape and aspect [1,2] meaning that shape information can be extracted from even sparse-in-time photometry.</a:t>
            </a:r>
          </a:p>
          <a:p>
            <a:pPr>
              <a:lnSpc>
                <a:spcPct val="150000"/>
              </a:lnSpc>
            </a:pPr>
            <a:r>
              <a:rPr lang="en-GB"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constructs a convex “hull” of an object from lightcurves collected over multiple epochs and viewing geometries [3,4]. </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Software package </a:t>
            </a:r>
            <a:r>
              <a:rPr lang="en-US" sz="28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[5] implements CLI to </a:t>
            </a:r>
            <a:r>
              <a:rPr lang="en-US" sz="2800" dirty="0" err="1">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optimise</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shape, sidereal period and pole orientation t</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o best fit the input lightcurves.</a:t>
            </a: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23" y="1994179"/>
            <a:ext cx="5537272" cy="13193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grpSp>
        <p:nvGrpSpPr>
          <p:cNvPr id="22" name="Group 21">
            <a:extLst>
              <a:ext uri="{FF2B5EF4-FFF2-40B4-BE49-F238E27FC236}">
                <a16:creationId xmlns:a16="http://schemas.microsoft.com/office/drawing/2014/main" id="{2EB2E318-6CA5-725E-8228-3FA0F1B8ACD4}"/>
              </a:ext>
            </a:extLst>
          </p:cNvPr>
          <p:cNvGrpSpPr/>
          <p:nvPr/>
        </p:nvGrpSpPr>
        <p:grpSpPr>
          <a:xfrm>
            <a:off x="1079823" y="15005672"/>
            <a:ext cx="11425518" cy="10415434"/>
            <a:chOff x="1422427" y="5425227"/>
            <a:chExt cx="14677567" cy="14000594"/>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a:blip r:embed="rId5"/>
            <a:stretch>
              <a:fillRect/>
            </a:stretch>
          </p:blipFill>
          <p:spPr>
            <a:xfrm>
              <a:off x="1428010" y="5425227"/>
              <a:ext cx="14666401" cy="9356002"/>
            </a:xfrm>
            <a:prstGeom prst="rect">
              <a:avLst/>
            </a:prstGeom>
            <a:ln>
              <a:solidFill>
                <a:schemeClr val="tx1"/>
              </a:solidFill>
            </a:ln>
          </p:spPr>
        </p:pic>
        <p:sp>
          <p:nvSpPr>
            <p:cNvPr id="21" name="Content Placeholder 4">
              <a:extLst>
                <a:ext uri="{FF2B5EF4-FFF2-40B4-BE49-F238E27FC236}">
                  <a16:creationId xmlns:a16="http://schemas.microsoft.com/office/drawing/2014/main" id="{7DCF80E7-3648-6F2E-845A-A3D8C98F8285}"/>
                </a:ext>
              </a:extLst>
            </p:cNvPr>
            <p:cNvSpPr txBox="1">
              <a:spLocks/>
            </p:cNvSpPr>
            <p:nvPr/>
          </p:nvSpPr>
          <p:spPr>
            <a:xfrm>
              <a:off x="1422427" y="15034088"/>
              <a:ext cx="14677567" cy="4391733"/>
            </a:xfrm>
            <a:prstGeom prst="roundRect">
              <a:avLst>
                <a:gd name="adj" fmla="val 6716"/>
              </a:avLst>
            </a:prstGeom>
            <a:solidFill>
              <a:schemeClr val="bg1"/>
            </a:solid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Figure 1. </a:t>
              </a:r>
              <a:r>
                <a:rPr lang="en-US" sz="2800" dirty="0">
                  <a:latin typeface="Source Sans Pro" panose="020B0503030403020204" pitchFamily="34" charset="0"/>
                  <a:ea typeface="Source Sans Pro" panose="020B0503030403020204" pitchFamily="34" charset="0"/>
                  <a:cs typeface="Verdana" panose="020B0604030504040204" pitchFamily="34" charset="0"/>
                </a:rPr>
                <a:t>The six comets imaged by spacecraft. Four of these comets (1P, 19P, 103P and 67P) are bilobed in shape. </a:t>
              </a:r>
              <a:r>
                <a:rPr lang="en-US" sz="2800" i="1" dirty="0">
                  <a:latin typeface="Source Sans Pro" panose="020B0503030403020204" pitchFamily="34" charset="0"/>
                  <a:ea typeface="Source Sans Pro" panose="020B0503030403020204" pitchFamily="34" charset="0"/>
                  <a:cs typeface="Verdana" panose="020B0604030504040204" pitchFamily="34" charset="0"/>
                </a:rPr>
                <a:t>Image credits (top left to bottom right): </a:t>
              </a:r>
              <a:r>
                <a:rPr lang="en-GB" sz="2800" b="1" i="1" dirty="0">
                  <a:effectLst/>
                  <a:latin typeface="Source Sans Pro" panose="020B0503030403020204" pitchFamily="34" charset="0"/>
                  <a:ea typeface="Source Sans Pro" panose="020B0503030403020204" pitchFamily="34" charset="0"/>
                </a:rPr>
                <a:t>1P</a:t>
              </a:r>
              <a:r>
                <a:rPr lang="en-GB" sz="2800" i="1" dirty="0">
                  <a:effectLst/>
                  <a:latin typeface="Source Sans Pro" panose="020B0503030403020204" pitchFamily="34" charset="0"/>
                  <a:ea typeface="Source Sans Pro" panose="020B0503030403020204" pitchFamily="34" charset="0"/>
                </a:rPr>
                <a:t>: Giotto/ESA </a:t>
              </a:r>
              <a:r>
                <a:rPr lang="en-GB" sz="2800" b="1" i="1" dirty="0">
                  <a:effectLst/>
                  <a:latin typeface="Source Sans Pro" panose="020B0503030403020204" pitchFamily="34" charset="0"/>
                  <a:ea typeface="Source Sans Pro" panose="020B0503030403020204" pitchFamily="34" charset="0"/>
                </a:rPr>
                <a:t>19P</a:t>
              </a:r>
              <a:r>
                <a:rPr lang="en-GB" sz="2800" i="1" dirty="0">
                  <a:effectLst/>
                  <a:latin typeface="Source Sans Pro" panose="020B0503030403020204" pitchFamily="34" charset="0"/>
                  <a:ea typeface="Source Sans Pro" panose="020B0503030403020204" pitchFamily="34" charset="0"/>
                </a:rPr>
                <a:t>: NASA/JPL </a:t>
              </a:r>
              <a:r>
                <a:rPr lang="en-GB" sz="2800" b="1" i="1" dirty="0">
                  <a:effectLst/>
                  <a:latin typeface="Source Sans Pro" panose="020B0503030403020204" pitchFamily="34" charset="0"/>
                  <a:ea typeface="Source Sans Pro" panose="020B0503030403020204" pitchFamily="34" charset="0"/>
                </a:rPr>
                <a:t>9P</a:t>
              </a:r>
              <a:r>
                <a:rPr lang="en-GB" sz="2800" i="1" dirty="0">
                  <a:effectLst/>
                  <a:latin typeface="Source Sans Pro" panose="020B0503030403020204" pitchFamily="34" charset="0"/>
                  <a:ea typeface="Source Sans Pro" panose="020B0503030403020204" pitchFamily="34" charset="0"/>
                </a:rPr>
                <a:t>: NASA/JPL/UMD </a:t>
              </a:r>
              <a:r>
                <a:rPr lang="en-GB" sz="2800" b="1" i="1" dirty="0">
                  <a:effectLst/>
                  <a:latin typeface="Source Sans Pro" panose="020B0503030403020204" pitchFamily="34" charset="0"/>
                  <a:ea typeface="Source Sans Pro" panose="020B0503030403020204" pitchFamily="34" charset="0"/>
                </a:rPr>
                <a:t>103P</a:t>
              </a:r>
              <a:r>
                <a:rPr lang="en-GB" sz="2800" i="1" dirty="0">
                  <a:effectLst/>
                  <a:latin typeface="Source Sans Pro" panose="020B0503030403020204" pitchFamily="34" charset="0"/>
                  <a:ea typeface="Source Sans Pro" panose="020B0503030403020204" pitchFamily="34" charset="0"/>
                </a:rPr>
                <a:t>: NASA/JPL-</a:t>
              </a:r>
              <a:r>
                <a:rPr lang="en-GB" sz="2800" i="1" dirty="0" err="1">
                  <a:effectLst/>
                  <a:latin typeface="Source Sans Pro" panose="020B0503030403020204" pitchFamily="34" charset="0"/>
                  <a:ea typeface="Source Sans Pro" panose="020B0503030403020204" pitchFamily="34" charset="0"/>
                </a:rPr>
                <a:t>CalTech</a:t>
              </a:r>
              <a:r>
                <a:rPr lang="en-GB" sz="2800" i="1" dirty="0">
                  <a:effectLst/>
                  <a:latin typeface="Source Sans Pro" panose="020B0503030403020204" pitchFamily="34" charset="0"/>
                  <a:ea typeface="Source Sans Pro" panose="020B0503030403020204" pitchFamily="34" charset="0"/>
                </a:rPr>
                <a:t>/UMD </a:t>
              </a:r>
              <a:r>
                <a:rPr lang="en-GB" sz="2800" b="1" i="1" dirty="0">
                  <a:effectLst/>
                  <a:latin typeface="Source Sans Pro" panose="020B0503030403020204" pitchFamily="34" charset="0"/>
                  <a:ea typeface="Source Sans Pro" panose="020B0503030403020204" pitchFamily="34" charset="0"/>
                </a:rPr>
                <a:t>67P</a:t>
              </a:r>
              <a:r>
                <a:rPr lang="en-GB" sz="2800" i="1" dirty="0">
                  <a:effectLst/>
                  <a:latin typeface="Source Sans Pro" panose="020B0503030403020204" pitchFamily="34" charset="0"/>
                  <a:ea typeface="Source Sans Pro" panose="020B0503030403020204" pitchFamily="34" charset="0"/>
                </a:rPr>
                <a:t>: ESA/Rosetta/MPS for OSIRIS Team MPS/UPD/LAM/IAA/ SSO/ INTA/UPM/DASP/IDA </a:t>
              </a:r>
              <a:r>
                <a:rPr lang="en-GB" sz="2800" b="1" i="1" dirty="0">
                  <a:effectLst/>
                  <a:latin typeface="Source Sans Pro" panose="020B0503030403020204" pitchFamily="34" charset="0"/>
                  <a:ea typeface="Source Sans Pro" panose="020B0503030403020204" pitchFamily="34" charset="0"/>
                </a:rPr>
                <a:t>81P</a:t>
              </a:r>
              <a:r>
                <a:rPr lang="en-GB" sz="2800" i="1" dirty="0">
                  <a:effectLst/>
                  <a:latin typeface="Source Sans Pro" panose="020B0503030403020204" pitchFamily="34" charset="0"/>
                  <a:ea typeface="Source Sans Pro" panose="020B0503030403020204" pitchFamily="34" charset="0"/>
                </a:rPr>
                <a:t>: NASA</a:t>
              </a:r>
            </a:p>
            <a:p>
              <a:pPr marL="586620" indent="-519192">
                <a:lnSpc>
                  <a:spcPct val="100000"/>
                </a:lnSpc>
                <a:spcBef>
                  <a:spcPts val="811"/>
                </a:spcBef>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800" b="1" dirty="0">
                <a:latin typeface="Source Sans Pro" panose="020B0503030403020204" pitchFamily="34" charset="0"/>
                <a:ea typeface="Source Sans Pro" panose="020B0503030403020204" pitchFamily="34" charset="0"/>
                <a:cs typeface="Verdana" panose="020B0604030504040204" pitchFamily="34" charset="0"/>
              </a:endParaRPr>
            </a:p>
            <a:p>
              <a:pPr marL="67428" indent="0">
                <a:lnSpc>
                  <a:spcPct val="100000"/>
                </a:lnSpc>
                <a:spcBef>
                  <a:spcPts val="811"/>
                </a:spcBef>
                <a:buSzPct val="90000"/>
                <a:buNone/>
              </a:pPr>
              <a:endParaRPr lang="en-GB" sz="2800" dirty="0">
                <a:latin typeface="Source Sans Pro" panose="020B0503030403020204" pitchFamily="34" charset="0"/>
                <a:ea typeface="Source Sans Pro" panose="020B0503030403020204" pitchFamily="34" charset="0"/>
                <a:cs typeface="Verdana" panose="020B0604030504040204" pitchFamily="34" charset="0"/>
              </a:endParaRPr>
            </a:p>
            <a:p>
              <a:pPr marL="0" indent="0">
                <a:lnSpc>
                  <a:spcPct val="100000"/>
                </a:lnSpc>
                <a:buFont typeface="Arial" panose="020B0604020202020204" pitchFamily="34" charset="0"/>
                <a:buNone/>
              </a:pP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054867" y="18791534"/>
            <a:ext cx="8133171" cy="22662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4.</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X</a:t>
            </a:r>
            <a:r>
              <a:rPr lang="en-US" sz="2800" baseline="30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2</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distribution from a grid search for the direction of the model rotation pole over all ecliptic latitude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λ</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and longitude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β</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a:t>
            </a:r>
            <a:r>
              <a:rPr lang="en-GB" sz="2800" b="1" dirty="0">
                <a:latin typeface="Source Sans Pro" panose="020B0503030403020204" pitchFamily="34" charset="0"/>
                <a:ea typeface="Source Sans Pro" panose="020B0503030403020204" pitchFamily="34" charset="0"/>
                <a:cs typeface="Verdana" panose="020B0604030504040204" pitchFamily="34" charset="0"/>
              </a:rPr>
              <a:t>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411533" y="18722892"/>
            <a:ext cx="8334501" cy="160146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5.</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Best-fit convex shape model of 162P, viewed from three orthogonal directions. The model z-axis is aligned with its axis of rotation.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9933" y="6003031"/>
            <a:ext cx="8454007" cy="5801928"/>
            <a:chOff x="32909849" y="5707916"/>
            <a:chExt cx="8621896" cy="5123225"/>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6"/>
            <a:srcRect t="3523"/>
            <a:stretch/>
          </p:blipFill>
          <p:spPr>
            <a:xfrm>
              <a:off x="32909849" y="5724534"/>
              <a:ext cx="8621896" cy="5106607"/>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749057" y="5707916"/>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3.</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7"/>
          <a:srcRect l="10802" t="28198" r="7339" b="27644"/>
          <a:stretch/>
        </p:blipFill>
        <p:spPr>
          <a:xfrm>
            <a:off x="33188038" y="12459622"/>
            <a:ext cx="8496171" cy="6485781"/>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578483" y="5864994"/>
            <a:ext cx="8091129" cy="64876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obtained new lightcurves of low-activity comet 162P in January &amp; March 2022 (Figure 3). In total, we have collected 33 absolutely-calibrated lightcurves made up of ~1000 data points between 2007-2022.</a:t>
            </a:r>
          </a:p>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used CLI to search for the pole orientation and shape model that were capable of most closely reproducing these lightcurves. The distribution of poles and final shape model are shown in Figures 4 and 5.</a:t>
            </a:r>
          </a:p>
        </p:txBody>
      </p:sp>
      <p:grpSp>
        <p:nvGrpSpPr>
          <p:cNvPr id="47" name="Group 46">
            <a:extLst>
              <a:ext uri="{FF2B5EF4-FFF2-40B4-BE49-F238E27FC236}">
                <a16:creationId xmlns:a16="http://schemas.microsoft.com/office/drawing/2014/main" id="{6BFF1E3B-A096-3454-89B4-13B1EBD13AE4}"/>
              </a:ext>
            </a:extLst>
          </p:cNvPr>
          <p:cNvGrpSpPr/>
          <p:nvPr/>
        </p:nvGrpSpPr>
        <p:grpSpPr>
          <a:xfrm>
            <a:off x="12959943" y="4822212"/>
            <a:ext cx="10959735" cy="17087872"/>
            <a:chOff x="13862157" y="4946906"/>
            <a:chExt cx="10828042" cy="16219761"/>
          </a:xfrm>
        </p:grpSpPr>
        <p:grpSp>
          <p:nvGrpSpPr>
            <p:cNvPr id="14" name="Group 13">
              <a:extLst>
                <a:ext uri="{FF2B5EF4-FFF2-40B4-BE49-F238E27FC236}">
                  <a16:creationId xmlns:a16="http://schemas.microsoft.com/office/drawing/2014/main" id="{F64C30A0-4630-856A-0246-3ED4C2B544B1}"/>
                </a:ext>
              </a:extLst>
            </p:cNvPr>
            <p:cNvGrpSpPr/>
            <p:nvPr/>
          </p:nvGrpSpPr>
          <p:grpSpPr>
            <a:xfrm>
              <a:off x="13862157" y="4946906"/>
              <a:ext cx="10828042" cy="16219761"/>
              <a:chOff x="15906482" y="5281908"/>
              <a:chExt cx="10293488" cy="15365827"/>
            </a:xfrm>
          </p:grpSpPr>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5906482" y="5281908"/>
                <a:ext cx="10293488" cy="15365827"/>
              </a:xfrm>
              <a:prstGeom prst="roundRect">
                <a:avLst>
                  <a:gd name="adj" fmla="val 2083"/>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Myanmar Text" panose="020B0502040204020203"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7" name="Picture 16" descr="Diagram, application&#10;&#10;Description automatically generated">
                <a:extLst>
                  <a:ext uri="{FF2B5EF4-FFF2-40B4-BE49-F238E27FC236}">
                    <a16:creationId xmlns:a16="http://schemas.microsoft.com/office/drawing/2014/main" id="{4B10AED0-1C5F-9463-DDCE-C5F7D4614AEB}"/>
                  </a:ext>
                </a:extLst>
              </p:cNvPr>
              <p:cNvPicPr>
                <a:picLocks noChangeAspect="1"/>
              </p:cNvPicPr>
              <p:nvPr/>
            </p:nvPicPr>
            <p:blipFill rotWithShape="1">
              <a:blip r:embed="rId8"/>
              <a:srcRect l="34813" t="16179" r="35894" b="6495"/>
              <a:stretch/>
            </p:blipFill>
            <p:spPr>
              <a:xfrm>
                <a:off x="16341596" y="6312227"/>
                <a:ext cx="9230158" cy="13705384"/>
              </a:xfrm>
              <a:prstGeom prst="rect">
                <a:avLst/>
              </a:prstGeom>
              <a:ln>
                <a:noFill/>
              </a:ln>
            </p:spPr>
          </p:pic>
        </p:grpSp>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14123620" y="20282804"/>
              <a:ext cx="9700248"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2.</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3989" y="21411139"/>
            <a:ext cx="17841453" cy="6807044"/>
          </a:xfrm>
          <a:prstGeom prst="roundRect">
            <a:avLst>
              <a:gd name="adj" fmla="val 7810"/>
            </a:avLst>
          </a:prstGeom>
          <a:solidFill>
            <a:srgbClr val="97C4B7">
              <a:alpha val="91000"/>
            </a:srgbClr>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5. Discussion and scope for future work</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large, flat facets on the model can be interpreted as </a:t>
            </a:r>
            <a:r>
              <a:rPr lang="en-US"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tentative evidence for a bilobed structure </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for 162P – CLI cannot replicate the concavities of this morphology, instead ‘covers’ them with flat regions.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Model dependent on chosen phase function: we can use the shape model to correct for the effects of rotation in the lightcurves and search for a cometary opposition effect by comparing shapes with different phase functions.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CLI is difficult to apply to comets: limited viewing geometries available from orbits largely confined to Ecliptic plane, and the nucleus can only reliably be observed when inactive.</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Upcoming surveys such as LSST may provide increased coverage of viewing geometries, potential to streamline the shape modelling process for a greater number of comets and acquire a larger sample of nucleus shapes.</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26" name="Picture 25">
            <a:extLst>
              <a:ext uri="{FF2B5EF4-FFF2-40B4-BE49-F238E27FC236}">
                <a16:creationId xmlns:a16="http://schemas.microsoft.com/office/drawing/2014/main" id="{814F11A1-BBFB-8003-DCD3-A61AFF1F2E0A}"/>
              </a:ext>
            </a:extLst>
          </p:cNvPr>
          <p:cNvPicPr>
            <a:picLocks noChangeAspect="1"/>
          </p:cNvPicPr>
          <p:nvPr/>
        </p:nvPicPr>
        <p:blipFill rotWithShape="1">
          <a:blip r:embed="rId9"/>
          <a:srcRect l="6867" t="19967" r="8823" b="20964"/>
          <a:stretch/>
        </p:blipFill>
        <p:spPr>
          <a:xfrm>
            <a:off x="24578483" y="12643896"/>
            <a:ext cx="8091129" cy="5935518"/>
          </a:xfrm>
          <a:prstGeom prst="rect">
            <a:avLst/>
          </a:prstGeom>
          <a:solidFill>
            <a:srgbClr val="EBD3BE"/>
          </a:solidFill>
        </p:spPr>
      </p:pic>
      <p:grpSp>
        <p:nvGrpSpPr>
          <p:cNvPr id="9" name="Group 8">
            <a:extLst>
              <a:ext uri="{FF2B5EF4-FFF2-40B4-BE49-F238E27FC236}">
                <a16:creationId xmlns:a16="http://schemas.microsoft.com/office/drawing/2014/main" id="{7A32FB89-0ECF-A8EA-96C8-B1C4CA246E5A}"/>
              </a:ext>
            </a:extLst>
          </p:cNvPr>
          <p:cNvGrpSpPr/>
          <p:nvPr/>
        </p:nvGrpSpPr>
        <p:grpSpPr>
          <a:xfrm>
            <a:off x="908682" y="26004432"/>
            <a:ext cx="11416825" cy="3853895"/>
            <a:chOff x="908683" y="26012641"/>
            <a:chExt cx="11416825" cy="3853895"/>
          </a:xfrm>
          <a:solidFill>
            <a:srgbClr val="9FB4B2"/>
          </a:solidFill>
        </p:grpSpPr>
        <p:sp>
          <p:nvSpPr>
            <p:cNvPr id="7" name="Content Placeholder 4">
              <a:extLst>
                <a:ext uri="{FF2B5EF4-FFF2-40B4-BE49-F238E27FC236}">
                  <a16:creationId xmlns:a16="http://schemas.microsoft.com/office/drawing/2014/main" id="{D46D49F2-EF8A-D7DD-DA18-7624CE9EBFD8}"/>
                </a:ext>
              </a:extLst>
            </p:cNvPr>
            <p:cNvSpPr txBox="1">
              <a:spLocks/>
            </p:cNvSpPr>
            <p:nvPr/>
          </p:nvSpPr>
          <p:spPr>
            <a:xfrm>
              <a:off x="908683" y="26063808"/>
              <a:ext cx="11416825" cy="3794519"/>
            </a:xfrm>
            <a:prstGeom prst="roundRect">
              <a:avLst>
                <a:gd name="adj" fmla="val 8957"/>
              </a:avLst>
            </a:prstGeom>
            <a:grp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59" name="Group 58">
              <a:extLst>
                <a:ext uri="{FF2B5EF4-FFF2-40B4-BE49-F238E27FC236}">
                  <a16:creationId xmlns:a16="http://schemas.microsoft.com/office/drawing/2014/main" id="{0BBA8DBB-D767-42B2-AAE8-F4687C232BDB}"/>
                </a:ext>
              </a:extLst>
            </p:cNvPr>
            <p:cNvGrpSpPr/>
            <p:nvPr/>
          </p:nvGrpSpPr>
          <p:grpSpPr>
            <a:xfrm>
              <a:off x="1177687" y="26012641"/>
              <a:ext cx="10784364" cy="3853895"/>
              <a:chOff x="1081007" y="25859285"/>
              <a:chExt cx="10784364" cy="3642828"/>
            </a:xfrm>
            <a:grpFill/>
          </p:grpSpPr>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10"/>
              <a:srcRect l="803" t="4607" r="3470" b="3566"/>
              <a:stretch/>
            </p:blipFill>
            <p:spPr>
              <a:xfrm>
                <a:off x="7407326" y="26322997"/>
                <a:ext cx="2540900" cy="2559206"/>
              </a:xfrm>
              <a:prstGeom prst="rect">
                <a:avLst/>
              </a:prstGeom>
              <a:grpFill/>
            </p:spPr>
          </p:pic>
          <p:grpSp>
            <p:nvGrpSpPr>
              <p:cNvPr id="58" name="Group 57">
                <a:extLst>
                  <a:ext uri="{FF2B5EF4-FFF2-40B4-BE49-F238E27FC236}">
                    <a16:creationId xmlns:a16="http://schemas.microsoft.com/office/drawing/2014/main" id="{DCE4A406-158F-61E6-6DE2-2B8370DCC6E7}"/>
                  </a:ext>
                </a:extLst>
              </p:cNvPr>
              <p:cNvGrpSpPr/>
              <p:nvPr/>
            </p:nvGrpSpPr>
            <p:grpSpPr>
              <a:xfrm>
                <a:off x="1081007" y="25859285"/>
                <a:ext cx="6651769" cy="3642828"/>
                <a:chOff x="1215969" y="25707268"/>
                <a:chExt cx="6651769" cy="3642828"/>
              </a:xfrm>
              <a:grpFill/>
            </p:grpSpPr>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3835823" y="25707268"/>
                  <a:ext cx="3966763" cy="3457262"/>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8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1</a:t>
                  </a:r>
                  <a:r>
                    <a:rPr lang="en-US" sz="2400" dirty="0">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2</a:t>
                  </a:r>
                  <a:r>
                    <a:rPr lang="en-US" sz="2400" dirty="0">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3</a:t>
                  </a:r>
                  <a:r>
                    <a:rPr lang="en-GB" sz="2400" b="0" i="0" u="none" strike="noStrike" dirty="0">
                      <a:effectLst/>
                      <a:latin typeface="Source Sans Pro" panose="020B0503030403020204" pitchFamily="34" charset="0"/>
                      <a:ea typeface="Source Sans Pro" panose="020B0503030403020204" pitchFamily="34" charset="0"/>
                    </a:rPr>
                    <a:t>Institute of Astronomy and National Astronomical Observatory, </a:t>
                  </a:r>
                  <a:r>
                    <a:rPr lang="en-US" sz="2400" dirty="0">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1215969" y="28797763"/>
                  <a:ext cx="6651769" cy="55233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 </a:t>
                  </a:r>
                  <a:r>
                    <a:rPr lang="en-US" sz="2400" b="1" dirty="0">
                      <a:latin typeface="Source Sans Pro" panose="020B0503030403020204" pitchFamily="34" charset="0"/>
                      <a:ea typeface="Source Sans Pro" panose="020B0503030403020204" pitchFamily="34" charset="0"/>
                      <a:cs typeface="Biome" panose="020B0604020202020204" pitchFamily="34" charset="0"/>
                    </a:rPr>
                    <a:t>Email: </a:t>
                  </a:r>
                  <a:r>
                    <a:rPr lang="en-US" sz="2400" dirty="0" err="1">
                      <a:latin typeface="Source Sans Pro" panose="020B0503030403020204" pitchFamily="34" charset="0"/>
                      <a:ea typeface="Source Sans Pro" panose="020B0503030403020204" pitchFamily="34" charset="0"/>
                      <a:cs typeface="Biome" panose="020B0604020202020204" pitchFamily="34" charset="0"/>
                    </a:rPr>
                    <a:t>a.donaldson@ed.ac.uk</a:t>
                  </a: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11"/>
                <a:stretch>
                  <a:fillRect/>
                </a:stretch>
              </p:blipFill>
              <p:spPr>
                <a:xfrm>
                  <a:off x="1414688" y="26012297"/>
                  <a:ext cx="2156491" cy="2702109"/>
                </a:xfrm>
                <a:prstGeom prst="rect">
                  <a:avLst/>
                </a:prstGeom>
                <a:grpFill/>
                <a:ln>
                  <a:solidFill>
                    <a:schemeClr val="tx1"/>
                  </a:solidFill>
                </a:ln>
              </p:spPr>
            </p:pic>
          </p:grpSp>
          <p:sp>
            <p:nvSpPr>
              <p:cNvPr id="57" name="Content Placeholder 4">
                <a:extLst>
                  <a:ext uri="{FF2B5EF4-FFF2-40B4-BE49-F238E27FC236}">
                    <a16:creationId xmlns:a16="http://schemas.microsoft.com/office/drawing/2014/main" id="{7CBD7479-1EC6-933C-AAEA-D017E69BBE20}"/>
                  </a:ext>
                </a:extLst>
              </p:cNvPr>
              <p:cNvSpPr txBox="1">
                <a:spLocks/>
              </p:cNvSpPr>
              <p:nvPr/>
            </p:nvSpPr>
            <p:spPr>
              <a:xfrm>
                <a:off x="10114280" y="26322997"/>
                <a:ext cx="1751091" cy="1934055"/>
              </a:xfrm>
              <a:prstGeom prst="roundRect">
                <a:avLst>
                  <a:gd name="adj" fmla="val 1190"/>
                </a:avLst>
              </a:prstGeom>
              <a:grp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Verdana" panose="020B0604030504040204" pitchFamily="34" charset="0"/>
                  </a:rPr>
                  <a:t>Scan QR code  to view the online version of this poster.</a:t>
                </a:r>
              </a:p>
            </p:txBody>
          </p:sp>
        </p:grpSp>
      </p:grpSp>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24462712" y="28592830"/>
            <a:ext cx="17649564" cy="1265497"/>
          </a:xfrm>
          <a:prstGeom prst="roundRect">
            <a:avLst>
              <a:gd name="adj" fmla="val 21419"/>
            </a:avLst>
          </a:prstGeom>
          <a:solidFill>
            <a:srgbClr val="9FB4B2"/>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gn="just">
              <a:spcBef>
                <a:spcPts val="811"/>
              </a:spcBef>
              <a:buNone/>
            </a:pPr>
            <a:r>
              <a:rPr lang="en-US" sz="2400" b="1" dirty="0">
                <a:latin typeface="Source Sans Pro" panose="020B0503030403020204" pitchFamily="34" charset="0"/>
                <a:ea typeface="Source Sans Pro" panose="020B0503030403020204" pitchFamily="34" charset="0"/>
                <a:cs typeface="Verdana" panose="020B0604030504040204" pitchFamily="34" charset="0"/>
              </a:rPr>
              <a:t>References: </a:t>
            </a:r>
          </a:p>
          <a:p>
            <a:pPr marL="0" indent="0" algn="just">
              <a:spcBef>
                <a:spcPts val="811"/>
              </a:spcBef>
              <a:buNone/>
            </a:pPr>
            <a:r>
              <a:rPr lang="en-US" sz="2300" dirty="0">
                <a:latin typeface="Source Sans Pro" panose="020B0503030403020204" pitchFamily="34" charset="0"/>
                <a:ea typeface="Source Sans Pro" panose="020B0503030403020204" pitchFamily="34" charset="0"/>
                <a:cs typeface="Verdana" panose="020B0604030504040204" pitchFamily="34" charset="0"/>
              </a:rPr>
              <a:t>[1]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(1989) ; [2]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Bowell (1989);  [3]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a:t>
            </a:r>
            <a:r>
              <a:rPr lang="en-US" sz="2300" dirty="0" err="1">
                <a:latin typeface="Source Sans Pro" panose="020B0503030403020204" pitchFamily="34" charset="0"/>
                <a:ea typeface="Source Sans Pro" panose="020B0503030403020204" pitchFamily="34" charset="0"/>
                <a:cs typeface="Verdana" panose="020B0604030504040204" pitchFamily="34" charset="0"/>
              </a:rPr>
              <a:t>Torppa</a:t>
            </a:r>
            <a:r>
              <a:rPr lang="en-US" sz="2300" dirty="0">
                <a:latin typeface="Source Sans Pro" panose="020B0503030403020204" pitchFamily="34" charset="0"/>
                <a:ea typeface="Source Sans Pro" panose="020B0503030403020204" pitchFamily="34" charset="0"/>
                <a:cs typeface="Verdana" panose="020B0604030504040204" pitchFamily="34" charset="0"/>
              </a:rPr>
              <a:t> (2001);  [4]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(2001);    [5] </a:t>
            </a:r>
            <a:r>
              <a:rPr lang="en-US" sz="2300" dirty="0" err="1">
                <a:latin typeface="Source Sans Pro" panose="020B0503030403020204" pitchFamily="34" charset="0"/>
                <a:ea typeface="Source Sans Pro" panose="020B0503030403020204" pitchFamily="34" charset="0"/>
                <a:cs typeface="Verdana" panose="020B0604030504040204" pitchFamily="34" charset="0"/>
              </a:rPr>
              <a:t>Durech</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(2010)  </a:t>
            </a: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24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spTree>
    <p:extLst>
      <p:ext uri="{BB962C8B-B14F-4D97-AF65-F5344CB8AC3E}">
        <p14:creationId xmlns:p14="http://schemas.microsoft.com/office/powerpoint/2010/main" val="32041955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8128</TotalTime>
  <Words>1349</Words>
  <Application>Microsoft Macintosh PowerPoint</Application>
  <PresentationFormat>Custom</PresentationFormat>
  <Paragraphs>84</Paragraphs>
  <Slides>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vt:i4>
      </vt:variant>
    </vt:vector>
  </HeadingPairs>
  <TitlesOfParts>
    <vt:vector size="12" baseType="lpstr">
      <vt:lpstr>Arial</vt:lpstr>
      <vt:lpstr>Calibri</vt:lpstr>
      <vt:lpstr>Calibri Light</vt:lpstr>
      <vt:lpstr>FUTURA MEDIUM</vt:lpstr>
      <vt:lpstr>FUTURA MEDIUM</vt:lpstr>
      <vt:lpstr>Helvetica</vt:lpstr>
      <vt:lpstr>Myanmar Text</vt:lpstr>
      <vt:lpstr>Source Sans Pro</vt:lpstr>
      <vt:lpstr>Wingdings</vt:lpstr>
      <vt:lpstr>Office Theme</vt:lpstr>
      <vt:lpstr>Uncovering the shapes of comets from the ground:  The nucleus of comet 162P/Siding-Spring</vt:lpstr>
      <vt:lpstr>Uncovering the shapes of comets from the ground: The nucleus of comet 162P/Siding-Spring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convex shape model of comet 162P/Siding-Spring from ground-based photometry</dc:title>
  <dc:creator>DONALDSON Abbie</dc:creator>
  <cp:lastModifiedBy>Abbie Donaldson</cp:lastModifiedBy>
  <cp:revision>86</cp:revision>
  <dcterms:created xsi:type="dcterms:W3CDTF">2021-12-03T15:00:15Z</dcterms:created>
  <dcterms:modified xsi:type="dcterms:W3CDTF">2022-10-30T14:42:29Z</dcterms:modified>
</cp:coreProperties>
</file>